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sldIdLst>
    <p:sldId id="272" r:id="rId2"/>
    <p:sldId id="264" r:id="rId3"/>
    <p:sldId id="265" r:id="rId4"/>
    <p:sldId id="266" r:id="rId5"/>
    <p:sldId id="267" r:id="rId6"/>
    <p:sldId id="268" r:id="rId7"/>
    <p:sldId id="269" r:id="rId8"/>
    <p:sldId id="270" r:id="rId9"/>
    <p:sldId id="271" r:id="rId10"/>
    <p:sldId id="256" r:id="rId11"/>
    <p:sldId id="257" r:id="rId12"/>
    <p:sldId id="258" r:id="rId13"/>
    <p:sldId id="259" r:id="rId14"/>
    <p:sldId id="260" r:id="rId15"/>
    <p:sldId id="261" r:id="rId16"/>
    <p:sldId id="262" r:id="rId17"/>
    <p:sldId id="26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57D32-894C-49C7-A390-6E4A3730BA2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30288648-F7E4-4633-870B-2B54DCA8469E}">
      <dgm:prSet/>
      <dgm:spPr/>
      <dgm:t>
        <a:bodyPr/>
        <a:lstStyle/>
        <a:p>
          <a:r>
            <a:rPr lang="tr-TR" dirty="0"/>
            <a:t>DENİZCİLİK ALANI</a:t>
          </a:r>
        </a:p>
      </dgm:t>
    </dgm:pt>
    <dgm:pt modelId="{F1BDE696-E4A4-4719-9CA1-55C1DF42CBB5}" type="parTrans" cxnId="{40FA9A57-A70D-461B-9719-23A9B19E2A6D}">
      <dgm:prSet/>
      <dgm:spPr/>
      <dgm:t>
        <a:bodyPr/>
        <a:lstStyle/>
        <a:p>
          <a:endParaRPr lang="tr-TR"/>
        </a:p>
      </dgm:t>
    </dgm:pt>
    <dgm:pt modelId="{E92436EC-D074-4D39-BF37-5272E85F1301}" type="sibTrans" cxnId="{40FA9A57-A70D-461B-9719-23A9B19E2A6D}">
      <dgm:prSet/>
      <dgm:spPr/>
      <dgm:t>
        <a:bodyPr/>
        <a:lstStyle/>
        <a:p>
          <a:endParaRPr lang="tr-TR"/>
        </a:p>
      </dgm:t>
    </dgm:pt>
    <dgm:pt modelId="{CF527440-05EA-4A8C-AE9D-79749F7CB758}">
      <dgm:prSet/>
      <dgm:spPr/>
      <dgm:t>
        <a:bodyPr/>
        <a:lstStyle/>
        <a:p>
          <a:r>
            <a:rPr lang="tr-TR" dirty="0"/>
            <a:t>1.GÜVERTE İŞLETME DALI</a:t>
          </a:r>
        </a:p>
      </dgm:t>
    </dgm:pt>
    <dgm:pt modelId="{E5969D26-3EF6-4C2A-9231-2430E3E55C94}" type="parTrans" cxnId="{C4C201A6-361E-4C8D-BF09-2ACE44E79219}">
      <dgm:prSet/>
      <dgm:spPr/>
      <dgm:t>
        <a:bodyPr/>
        <a:lstStyle/>
        <a:p>
          <a:endParaRPr lang="tr-TR"/>
        </a:p>
      </dgm:t>
    </dgm:pt>
    <dgm:pt modelId="{C98B1316-015E-41AE-AA98-A826AD50C4DA}" type="sibTrans" cxnId="{C4C201A6-361E-4C8D-BF09-2ACE44E79219}">
      <dgm:prSet/>
      <dgm:spPr/>
      <dgm:t>
        <a:bodyPr/>
        <a:lstStyle/>
        <a:p>
          <a:endParaRPr lang="tr-TR"/>
        </a:p>
      </dgm:t>
    </dgm:pt>
    <dgm:pt modelId="{1D6D240A-CD83-4ABA-B04A-635C0DD123F2}">
      <dgm:prSet/>
      <dgm:spPr/>
      <dgm:t>
        <a:bodyPr/>
        <a:lstStyle/>
        <a:p>
          <a:r>
            <a:rPr lang="tr-TR" dirty="0"/>
            <a:t>2. GEMİ MAKİNALARI İŞLETME DALI</a:t>
          </a:r>
        </a:p>
      </dgm:t>
    </dgm:pt>
    <dgm:pt modelId="{561B5098-6ECB-41D0-AB6C-D881634D7CD1}" type="parTrans" cxnId="{F667EF5B-0EBA-40F5-A2A0-B77DB742A094}">
      <dgm:prSet/>
      <dgm:spPr/>
      <dgm:t>
        <a:bodyPr/>
        <a:lstStyle/>
        <a:p>
          <a:endParaRPr lang="tr-TR"/>
        </a:p>
      </dgm:t>
    </dgm:pt>
    <dgm:pt modelId="{3B21513E-3398-41CD-B1D8-4F0CFF213066}" type="sibTrans" cxnId="{F667EF5B-0EBA-40F5-A2A0-B77DB742A094}">
      <dgm:prSet/>
      <dgm:spPr/>
      <dgm:t>
        <a:bodyPr/>
        <a:lstStyle/>
        <a:p>
          <a:endParaRPr lang="tr-TR"/>
        </a:p>
      </dgm:t>
    </dgm:pt>
    <dgm:pt modelId="{BABE0F2A-482D-45DD-9AAB-6484F2C5CC4C}" type="pres">
      <dgm:prSet presAssocID="{BB957D32-894C-49C7-A390-6E4A3730BA26}" presName="Name0" presStyleCnt="0">
        <dgm:presLayoutVars>
          <dgm:dir/>
          <dgm:animLvl val="lvl"/>
          <dgm:resizeHandles val="exact"/>
        </dgm:presLayoutVars>
      </dgm:prSet>
      <dgm:spPr/>
    </dgm:pt>
    <dgm:pt modelId="{42874D4A-5561-4005-941D-BAEC2130AC39}" type="pres">
      <dgm:prSet presAssocID="{30288648-F7E4-4633-870B-2B54DCA8469E}" presName="composite" presStyleCnt="0"/>
      <dgm:spPr/>
    </dgm:pt>
    <dgm:pt modelId="{707DB87A-ED19-4B7E-89EC-4A67BF41B3BD}" type="pres">
      <dgm:prSet presAssocID="{30288648-F7E4-4633-870B-2B54DCA8469E}" presName="parTx" presStyleLbl="alignNode1" presStyleIdx="0" presStyleCnt="1">
        <dgm:presLayoutVars>
          <dgm:chMax val="0"/>
          <dgm:chPref val="0"/>
          <dgm:bulletEnabled val="1"/>
        </dgm:presLayoutVars>
      </dgm:prSet>
      <dgm:spPr/>
    </dgm:pt>
    <dgm:pt modelId="{22E657A7-E8A9-4ADB-B5CA-1765EFF1B87B}" type="pres">
      <dgm:prSet presAssocID="{30288648-F7E4-4633-870B-2B54DCA8469E}" presName="desTx" presStyleLbl="alignAccFollowNode1" presStyleIdx="0" presStyleCnt="1" custLinFactNeighborY="426">
        <dgm:presLayoutVars>
          <dgm:bulletEnabled val="1"/>
        </dgm:presLayoutVars>
      </dgm:prSet>
      <dgm:spPr/>
    </dgm:pt>
  </dgm:ptLst>
  <dgm:cxnLst>
    <dgm:cxn modelId="{F667EF5B-0EBA-40F5-A2A0-B77DB742A094}" srcId="{30288648-F7E4-4633-870B-2B54DCA8469E}" destId="{1D6D240A-CD83-4ABA-B04A-635C0DD123F2}" srcOrd="1" destOrd="0" parTransId="{561B5098-6ECB-41D0-AB6C-D881634D7CD1}" sibTransId="{3B21513E-3398-41CD-B1D8-4F0CFF213066}"/>
    <dgm:cxn modelId="{40FA9A57-A70D-461B-9719-23A9B19E2A6D}" srcId="{BB957D32-894C-49C7-A390-6E4A3730BA26}" destId="{30288648-F7E4-4633-870B-2B54DCA8469E}" srcOrd="0" destOrd="0" parTransId="{F1BDE696-E4A4-4719-9CA1-55C1DF42CBB5}" sibTransId="{E92436EC-D074-4D39-BF37-5272E85F1301}"/>
    <dgm:cxn modelId="{C4C201A6-361E-4C8D-BF09-2ACE44E79219}" srcId="{30288648-F7E4-4633-870B-2B54DCA8469E}" destId="{CF527440-05EA-4A8C-AE9D-79749F7CB758}" srcOrd="0" destOrd="0" parTransId="{E5969D26-3EF6-4C2A-9231-2430E3E55C94}" sibTransId="{C98B1316-015E-41AE-AA98-A826AD50C4DA}"/>
    <dgm:cxn modelId="{6E8563BE-AED4-4E8E-94DE-6EA1236ABEEF}" type="presOf" srcId="{30288648-F7E4-4633-870B-2B54DCA8469E}" destId="{707DB87A-ED19-4B7E-89EC-4A67BF41B3BD}" srcOrd="0" destOrd="0" presId="urn:microsoft.com/office/officeart/2005/8/layout/hList1"/>
    <dgm:cxn modelId="{23AC1FBF-3E69-43B2-AC14-FD678E28B43E}" type="presOf" srcId="{CF527440-05EA-4A8C-AE9D-79749F7CB758}" destId="{22E657A7-E8A9-4ADB-B5CA-1765EFF1B87B}" srcOrd="0" destOrd="0" presId="urn:microsoft.com/office/officeart/2005/8/layout/hList1"/>
    <dgm:cxn modelId="{50DA31F2-5F3C-4E6D-BE3A-96201BBC914D}" type="presOf" srcId="{1D6D240A-CD83-4ABA-B04A-635C0DD123F2}" destId="{22E657A7-E8A9-4ADB-B5CA-1765EFF1B87B}" srcOrd="0" destOrd="1" presId="urn:microsoft.com/office/officeart/2005/8/layout/hList1"/>
    <dgm:cxn modelId="{102822FC-39E9-4236-A2CD-2BD0E1CD5191}" type="presOf" srcId="{BB957D32-894C-49C7-A390-6E4A3730BA26}" destId="{BABE0F2A-482D-45DD-9AAB-6484F2C5CC4C}" srcOrd="0" destOrd="0" presId="urn:microsoft.com/office/officeart/2005/8/layout/hList1"/>
    <dgm:cxn modelId="{7789A512-529E-48FD-B031-2B0305D5BF8B}" type="presParOf" srcId="{BABE0F2A-482D-45DD-9AAB-6484F2C5CC4C}" destId="{42874D4A-5561-4005-941D-BAEC2130AC39}" srcOrd="0" destOrd="0" presId="urn:microsoft.com/office/officeart/2005/8/layout/hList1"/>
    <dgm:cxn modelId="{B14898EB-5CA5-4EED-9332-91C9A31A6D5E}" type="presParOf" srcId="{42874D4A-5561-4005-941D-BAEC2130AC39}" destId="{707DB87A-ED19-4B7E-89EC-4A67BF41B3BD}" srcOrd="0" destOrd="0" presId="urn:microsoft.com/office/officeart/2005/8/layout/hList1"/>
    <dgm:cxn modelId="{61E3AB42-B313-41CD-B110-76A59A9EE9F6}" type="presParOf" srcId="{42874D4A-5561-4005-941D-BAEC2130AC39}" destId="{22E657A7-E8A9-4ADB-B5CA-1765EFF1B8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475EA-43A4-407F-AF3F-8D70CC473C3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6A5307C5-8A7F-4651-A880-CA3D9D93D485}">
      <dgm:prSet/>
      <dgm:spPr/>
      <dgm:t>
        <a:bodyPr/>
        <a:lstStyle/>
        <a:p>
          <a:r>
            <a:rPr lang="tr-TR" dirty="0"/>
            <a:t>GEMİ YAPIMI ALANI</a:t>
          </a:r>
        </a:p>
      </dgm:t>
    </dgm:pt>
    <dgm:pt modelId="{7C9DC8C6-307E-4881-A610-38F5CCAA7A2E}" type="parTrans" cxnId="{07CD3FFF-AE20-4410-BBBC-B59AA6513345}">
      <dgm:prSet/>
      <dgm:spPr/>
      <dgm:t>
        <a:bodyPr/>
        <a:lstStyle/>
        <a:p>
          <a:endParaRPr lang="tr-TR"/>
        </a:p>
      </dgm:t>
    </dgm:pt>
    <dgm:pt modelId="{0D12BABC-804D-4774-9B44-A988E4FF6C57}" type="sibTrans" cxnId="{07CD3FFF-AE20-4410-BBBC-B59AA6513345}">
      <dgm:prSet/>
      <dgm:spPr/>
      <dgm:t>
        <a:bodyPr/>
        <a:lstStyle/>
        <a:p>
          <a:endParaRPr lang="tr-TR"/>
        </a:p>
      </dgm:t>
    </dgm:pt>
    <dgm:pt modelId="{B805D04C-18AA-4950-9D46-4C8017693B1F}">
      <dgm:prSet/>
      <dgm:spPr/>
      <dgm:t>
        <a:bodyPr/>
        <a:lstStyle/>
        <a:p>
          <a:r>
            <a:rPr lang="tr-TR" dirty="0"/>
            <a:t>GEMİ İNŞA DALI</a:t>
          </a:r>
        </a:p>
      </dgm:t>
    </dgm:pt>
    <dgm:pt modelId="{6F023072-F18B-4EFF-BFBF-EEC9849B3DFE}" type="parTrans" cxnId="{42B69611-9F39-42E6-9879-238DFCD1AB8D}">
      <dgm:prSet/>
      <dgm:spPr/>
      <dgm:t>
        <a:bodyPr/>
        <a:lstStyle/>
        <a:p>
          <a:endParaRPr lang="tr-TR"/>
        </a:p>
      </dgm:t>
    </dgm:pt>
    <dgm:pt modelId="{5B7007C7-4DE9-4829-BA39-BD72B2E757F8}" type="sibTrans" cxnId="{42B69611-9F39-42E6-9879-238DFCD1AB8D}">
      <dgm:prSet/>
      <dgm:spPr/>
      <dgm:t>
        <a:bodyPr/>
        <a:lstStyle/>
        <a:p>
          <a:endParaRPr lang="tr-TR"/>
        </a:p>
      </dgm:t>
    </dgm:pt>
    <dgm:pt modelId="{6F23049E-5B2C-4DFC-BB1E-0A5080A650EF}">
      <dgm:prSet/>
      <dgm:spPr/>
      <dgm:t>
        <a:bodyPr/>
        <a:lstStyle/>
        <a:p>
          <a:r>
            <a:rPr lang="tr-TR" dirty="0"/>
            <a:t>GEMİ DONATIM DALI</a:t>
          </a:r>
        </a:p>
      </dgm:t>
    </dgm:pt>
    <dgm:pt modelId="{85C4CD28-93D0-47DF-9042-8BDBA4E276D5}" type="parTrans" cxnId="{65349062-172A-427E-959D-417D7955F86B}">
      <dgm:prSet/>
      <dgm:spPr/>
      <dgm:t>
        <a:bodyPr/>
        <a:lstStyle/>
        <a:p>
          <a:endParaRPr lang="tr-TR"/>
        </a:p>
      </dgm:t>
    </dgm:pt>
    <dgm:pt modelId="{AF67F896-8738-46C7-86A6-9F7C7F128FB0}" type="sibTrans" cxnId="{65349062-172A-427E-959D-417D7955F86B}">
      <dgm:prSet/>
      <dgm:spPr/>
      <dgm:t>
        <a:bodyPr/>
        <a:lstStyle/>
        <a:p>
          <a:endParaRPr lang="tr-TR"/>
        </a:p>
      </dgm:t>
    </dgm:pt>
    <dgm:pt modelId="{046E16B8-8DA2-416D-A41C-913FFE1B3B7C}">
      <dgm:prSet/>
      <dgm:spPr/>
      <dgm:t>
        <a:bodyPr/>
        <a:lstStyle/>
        <a:p>
          <a:r>
            <a:rPr lang="tr-TR" dirty="0"/>
            <a:t>YAT İNŞA DALI</a:t>
          </a:r>
        </a:p>
      </dgm:t>
    </dgm:pt>
    <dgm:pt modelId="{86822031-0098-4EA1-86CE-772F6F56E950}" type="parTrans" cxnId="{84245D3E-596B-4D7F-A817-B8D707437DB9}">
      <dgm:prSet/>
      <dgm:spPr/>
      <dgm:t>
        <a:bodyPr/>
        <a:lstStyle/>
        <a:p>
          <a:endParaRPr lang="tr-TR"/>
        </a:p>
      </dgm:t>
    </dgm:pt>
    <dgm:pt modelId="{3146E6A4-080D-4E14-9691-77A61E70770D}" type="sibTrans" cxnId="{84245D3E-596B-4D7F-A817-B8D707437DB9}">
      <dgm:prSet/>
      <dgm:spPr/>
      <dgm:t>
        <a:bodyPr/>
        <a:lstStyle/>
        <a:p>
          <a:endParaRPr lang="tr-TR"/>
        </a:p>
      </dgm:t>
    </dgm:pt>
    <dgm:pt modelId="{C54E7D2E-09D8-4822-B9BB-10E107659D60}" type="pres">
      <dgm:prSet presAssocID="{780475EA-43A4-407F-AF3F-8D70CC473C3E}" presName="Name0" presStyleCnt="0">
        <dgm:presLayoutVars>
          <dgm:dir/>
          <dgm:animLvl val="lvl"/>
          <dgm:resizeHandles val="exact"/>
        </dgm:presLayoutVars>
      </dgm:prSet>
      <dgm:spPr/>
    </dgm:pt>
    <dgm:pt modelId="{0B1839E8-E7BF-43B9-BBBC-952E82CF31D2}" type="pres">
      <dgm:prSet presAssocID="{6A5307C5-8A7F-4651-A880-CA3D9D93D485}" presName="composite" presStyleCnt="0"/>
      <dgm:spPr/>
    </dgm:pt>
    <dgm:pt modelId="{A3259CCA-DA67-49F5-8BF7-B2AE9E1E11FD}" type="pres">
      <dgm:prSet presAssocID="{6A5307C5-8A7F-4651-A880-CA3D9D93D485}" presName="parTx" presStyleLbl="alignNode1" presStyleIdx="0" presStyleCnt="1" custScaleY="102511">
        <dgm:presLayoutVars>
          <dgm:chMax val="0"/>
          <dgm:chPref val="0"/>
          <dgm:bulletEnabled val="1"/>
        </dgm:presLayoutVars>
      </dgm:prSet>
      <dgm:spPr/>
    </dgm:pt>
    <dgm:pt modelId="{CCDD4B79-21A4-4130-931B-561F75F28918}" type="pres">
      <dgm:prSet presAssocID="{6A5307C5-8A7F-4651-A880-CA3D9D93D485}" presName="desTx" presStyleLbl="alignAccFollowNode1" presStyleIdx="0" presStyleCnt="1">
        <dgm:presLayoutVars>
          <dgm:bulletEnabled val="1"/>
        </dgm:presLayoutVars>
      </dgm:prSet>
      <dgm:spPr/>
    </dgm:pt>
  </dgm:ptLst>
  <dgm:cxnLst>
    <dgm:cxn modelId="{42B69611-9F39-42E6-9879-238DFCD1AB8D}" srcId="{6A5307C5-8A7F-4651-A880-CA3D9D93D485}" destId="{B805D04C-18AA-4950-9D46-4C8017693B1F}" srcOrd="0" destOrd="0" parTransId="{6F023072-F18B-4EFF-BFBF-EEC9849B3DFE}" sibTransId="{5B7007C7-4DE9-4829-BA39-BD72B2E757F8}"/>
    <dgm:cxn modelId="{C6E81032-36A9-4AF3-91A8-9BEE075CCDB8}" type="presOf" srcId="{6A5307C5-8A7F-4651-A880-CA3D9D93D485}" destId="{A3259CCA-DA67-49F5-8BF7-B2AE9E1E11FD}" srcOrd="0" destOrd="0" presId="urn:microsoft.com/office/officeart/2005/8/layout/hList1"/>
    <dgm:cxn modelId="{84245D3E-596B-4D7F-A817-B8D707437DB9}" srcId="{6A5307C5-8A7F-4651-A880-CA3D9D93D485}" destId="{046E16B8-8DA2-416D-A41C-913FFE1B3B7C}" srcOrd="2" destOrd="0" parTransId="{86822031-0098-4EA1-86CE-772F6F56E950}" sibTransId="{3146E6A4-080D-4E14-9691-77A61E70770D}"/>
    <dgm:cxn modelId="{65349062-172A-427E-959D-417D7955F86B}" srcId="{6A5307C5-8A7F-4651-A880-CA3D9D93D485}" destId="{6F23049E-5B2C-4DFC-BB1E-0A5080A650EF}" srcOrd="1" destOrd="0" parTransId="{85C4CD28-93D0-47DF-9042-8BDBA4E276D5}" sibTransId="{AF67F896-8738-46C7-86A6-9F7C7F128FB0}"/>
    <dgm:cxn modelId="{D5CF244E-B52D-429D-B262-1C02CB119D96}" type="presOf" srcId="{6F23049E-5B2C-4DFC-BB1E-0A5080A650EF}" destId="{CCDD4B79-21A4-4130-931B-561F75F28918}" srcOrd="0" destOrd="1" presId="urn:microsoft.com/office/officeart/2005/8/layout/hList1"/>
    <dgm:cxn modelId="{60800DA1-8A34-41DA-8B2F-5EAB2B32E6BE}" type="presOf" srcId="{780475EA-43A4-407F-AF3F-8D70CC473C3E}" destId="{C54E7D2E-09D8-4822-B9BB-10E107659D60}" srcOrd="0" destOrd="0" presId="urn:microsoft.com/office/officeart/2005/8/layout/hList1"/>
    <dgm:cxn modelId="{285017B9-9854-4C27-A888-E31C291275F2}" type="presOf" srcId="{046E16B8-8DA2-416D-A41C-913FFE1B3B7C}" destId="{CCDD4B79-21A4-4130-931B-561F75F28918}" srcOrd="0" destOrd="2" presId="urn:microsoft.com/office/officeart/2005/8/layout/hList1"/>
    <dgm:cxn modelId="{EB952FFE-1941-4808-AC88-2B95CCFBE073}" type="presOf" srcId="{B805D04C-18AA-4950-9D46-4C8017693B1F}" destId="{CCDD4B79-21A4-4130-931B-561F75F28918}" srcOrd="0" destOrd="0" presId="urn:microsoft.com/office/officeart/2005/8/layout/hList1"/>
    <dgm:cxn modelId="{07CD3FFF-AE20-4410-BBBC-B59AA6513345}" srcId="{780475EA-43A4-407F-AF3F-8D70CC473C3E}" destId="{6A5307C5-8A7F-4651-A880-CA3D9D93D485}" srcOrd="0" destOrd="0" parTransId="{7C9DC8C6-307E-4881-A610-38F5CCAA7A2E}" sibTransId="{0D12BABC-804D-4774-9B44-A988E4FF6C57}"/>
    <dgm:cxn modelId="{921FE223-1945-4F1D-BD22-0E0ED2B997C9}" type="presParOf" srcId="{C54E7D2E-09D8-4822-B9BB-10E107659D60}" destId="{0B1839E8-E7BF-43B9-BBBC-952E82CF31D2}" srcOrd="0" destOrd="0" presId="urn:microsoft.com/office/officeart/2005/8/layout/hList1"/>
    <dgm:cxn modelId="{94B744AB-D58B-45EB-A663-5B3AC0A6A588}" type="presParOf" srcId="{0B1839E8-E7BF-43B9-BBBC-952E82CF31D2}" destId="{A3259CCA-DA67-49F5-8BF7-B2AE9E1E11FD}" srcOrd="0" destOrd="0" presId="urn:microsoft.com/office/officeart/2005/8/layout/hList1"/>
    <dgm:cxn modelId="{79234B00-8DAD-46D7-A3FA-076F14A21C87}" type="presParOf" srcId="{0B1839E8-E7BF-43B9-BBBC-952E82CF31D2}" destId="{CCDD4B79-21A4-4130-931B-561F75F2891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DB87A-ED19-4B7E-89EC-4A67BF41B3BD}">
      <dsp:nvSpPr>
        <dsp:cNvPr id="0" name=""/>
        <dsp:cNvSpPr/>
      </dsp:nvSpPr>
      <dsp:spPr>
        <a:xfrm>
          <a:off x="0" y="23413"/>
          <a:ext cx="5471160" cy="115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tr-TR" sz="4000" kern="1200" dirty="0"/>
            <a:t>DENİZCİLİK ALANI</a:t>
          </a:r>
        </a:p>
      </dsp:txBody>
      <dsp:txXfrm>
        <a:off x="0" y="23413"/>
        <a:ext cx="5471160" cy="1152000"/>
      </dsp:txXfrm>
    </dsp:sp>
    <dsp:sp modelId="{22E657A7-E8A9-4ADB-B5CA-1765EFF1B87B}">
      <dsp:nvSpPr>
        <dsp:cNvPr id="0" name=""/>
        <dsp:cNvSpPr/>
      </dsp:nvSpPr>
      <dsp:spPr>
        <a:xfrm>
          <a:off x="0" y="1189913"/>
          <a:ext cx="5471160" cy="3403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tr-TR" sz="4000" kern="1200" dirty="0"/>
            <a:t>1.GÜVERTE İŞLETME DALI</a:t>
          </a:r>
        </a:p>
        <a:p>
          <a:pPr marL="285750" lvl="1" indent="-285750" algn="l" defTabSz="1778000">
            <a:lnSpc>
              <a:spcPct val="90000"/>
            </a:lnSpc>
            <a:spcBef>
              <a:spcPct val="0"/>
            </a:spcBef>
            <a:spcAft>
              <a:spcPct val="15000"/>
            </a:spcAft>
            <a:buChar char="•"/>
          </a:pPr>
          <a:r>
            <a:rPr lang="tr-TR" sz="4000" kern="1200" dirty="0"/>
            <a:t>2. GEMİ MAKİNALARI İŞLETME DALI</a:t>
          </a:r>
        </a:p>
      </dsp:txBody>
      <dsp:txXfrm>
        <a:off x="0" y="1189913"/>
        <a:ext cx="5471160" cy="340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59CCA-DA67-49F5-8BF7-B2AE9E1E11FD}">
      <dsp:nvSpPr>
        <dsp:cNvPr id="0" name=""/>
        <dsp:cNvSpPr/>
      </dsp:nvSpPr>
      <dsp:spPr>
        <a:xfrm>
          <a:off x="0" y="29227"/>
          <a:ext cx="5471158" cy="129901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tr-TR" sz="4400" kern="1200" dirty="0"/>
            <a:t>GEMİ YAPIMI ALANI</a:t>
          </a:r>
        </a:p>
      </dsp:txBody>
      <dsp:txXfrm>
        <a:off x="0" y="29227"/>
        <a:ext cx="5471158" cy="1299019"/>
      </dsp:txXfrm>
    </dsp:sp>
    <dsp:sp modelId="{CCDD4B79-21A4-4130-931B-561F75F28918}">
      <dsp:nvSpPr>
        <dsp:cNvPr id="0" name=""/>
        <dsp:cNvSpPr/>
      </dsp:nvSpPr>
      <dsp:spPr>
        <a:xfrm>
          <a:off x="0" y="1312337"/>
          <a:ext cx="5471158" cy="3261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tr-TR" sz="4400" kern="1200" dirty="0"/>
            <a:t>GEMİ İNŞA DALI</a:t>
          </a:r>
        </a:p>
        <a:p>
          <a:pPr marL="285750" lvl="1" indent="-285750" algn="l" defTabSz="1955800">
            <a:lnSpc>
              <a:spcPct val="90000"/>
            </a:lnSpc>
            <a:spcBef>
              <a:spcPct val="0"/>
            </a:spcBef>
            <a:spcAft>
              <a:spcPct val="15000"/>
            </a:spcAft>
            <a:buChar char="•"/>
          </a:pPr>
          <a:r>
            <a:rPr lang="tr-TR" sz="4400" kern="1200" dirty="0"/>
            <a:t>GEMİ DONATIM DALI</a:t>
          </a:r>
        </a:p>
        <a:p>
          <a:pPr marL="285750" lvl="1" indent="-285750" algn="l" defTabSz="1955800">
            <a:lnSpc>
              <a:spcPct val="90000"/>
            </a:lnSpc>
            <a:spcBef>
              <a:spcPct val="0"/>
            </a:spcBef>
            <a:spcAft>
              <a:spcPct val="15000"/>
            </a:spcAft>
            <a:buChar char="•"/>
          </a:pPr>
          <a:r>
            <a:rPr lang="tr-TR" sz="4400" kern="1200" dirty="0"/>
            <a:t>YAT İNŞA DALI</a:t>
          </a:r>
        </a:p>
      </dsp:txBody>
      <dsp:txXfrm>
        <a:off x="0" y="1312337"/>
        <a:ext cx="5471158" cy="32610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108998C-ECE0-471A-8410-2A7C50C0A61E}" type="datetimeFigureOut">
              <a:rPr lang="tr-TR" smtClean="0"/>
              <a:t>24.06.2020</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C248373-C08D-4D58-BE1D-A22FF0067EB0}"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139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108998C-ECE0-471A-8410-2A7C50C0A61E}" type="datetimeFigureOut">
              <a:rPr lang="tr-TR" smtClean="0"/>
              <a:t>24.06.2020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314996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108998C-ECE0-471A-8410-2A7C50C0A61E}" type="datetimeFigureOut">
              <a:rPr lang="tr-TR" smtClean="0"/>
              <a:t>24.06.2020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134317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108998C-ECE0-471A-8410-2A7C50C0A61E}" type="datetimeFigureOut">
              <a:rPr lang="tr-TR" smtClean="0"/>
              <a:t>24.06.2020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283800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108998C-ECE0-471A-8410-2A7C50C0A61E}" type="datetimeFigureOut">
              <a:rPr lang="tr-TR" smtClean="0"/>
              <a:t>24.06.2020</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C248373-C08D-4D58-BE1D-A22FF0067EB0}"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762176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108998C-ECE0-471A-8410-2A7C50C0A61E}" type="datetimeFigureOut">
              <a:rPr lang="tr-TR" smtClean="0"/>
              <a:t>24.06.2020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38541287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57300"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633864" y="2909102"/>
            <a:ext cx="480060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108998C-ECE0-471A-8410-2A7C50C0A61E}" type="datetimeFigureOut">
              <a:rPr lang="tr-TR" smtClean="0"/>
              <a:t>24.06.2020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44582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108998C-ECE0-471A-8410-2A7C50C0A61E}" type="datetimeFigureOut">
              <a:rPr lang="tr-TR" smtClean="0"/>
              <a:t>24.06.2020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17734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8998C-ECE0-471A-8410-2A7C50C0A61E}" type="datetimeFigureOut">
              <a:rPr lang="tr-TR" smtClean="0"/>
              <a:t>24.06.2020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427840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051" y="6375679"/>
            <a:ext cx="1233355" cy="348462"/>
          </a:xfrm>
        </p:spPr>
        <p:txBody>
          <a:bodyPr/>
          <a:lstStyle/>
          <a:p>
            <a:fld id="{E108998C-ECE0-471A-8410-2A7C50C0A61E}" type="datetimeFigureOut">
              <a:rPr lang="tr-TR" smtClean="0"/>
              <a:t>24.06.2020</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EC248373-C08D-4D58-BE1D-A22FF0067EB0}"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490605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65950" y="6375679"/>
            <a:ext cx="1232456" cy="348462"/>
          </a:xfrm>
        </p:spPr>
        <p:txBody>
          <a:bodyPr/>
          <a:lstStyle/>
          <a:p>
            <a:fld id="{E108998C-ECE0-471A-8410-2A7C50C0A61E}" type="datetimeFigureOut">
              <a:rPr lang="tr-TR" smtClean="0"/>
              <a:t>24.06.2020</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EC248373-C08D-4D58-BE1D-A22FF0067EB0}" type="slidenum">
              <a:rPr lang="tr-TR" smtClean="0"/>
              <a:t>‹#›</a:t>
            </a:fld>
            <a:endParaRPr lang="tr-TR"/>
          </a:p>
        </p:txBody>
      </p:sp>
    </p:spTree>
    <p:extLst>
      <p:ext uri="{BB962C8B-B14F-4D97-AF65-F5344CB8AC3E}">
        <p14:creationId xmlns:p14="http://schemas.microsoft.com/office/powerpoint/2010/main" val="71532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108998C-ECE0-471A-8410-2A7C50C0A61E}" type="datetimeFigureOut">
              <a:rPr lang="tr-TR" smtClean="0"/>
              <a:t>24.06.2020</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C248373-C08D-4D58-BE1D-A22FF0067EB0}"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316526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F7FF7F-6D85-4179-8C4A-629BBF3C8E03}"/>
              </a:ext>
            </a:extLst>
          </p:cNvPr>
          <p:cNvSpPr>
            <a:spLocks noGrp="1"/>
          </p:cNvSpPr>
          <p:nvPr>
            <p:ph type="title"/>
          </p:nvPr>
        </p:nvSpPr>
        <p:spPr>
          <a:xfrm>
            <a:off x="1251678" y="436097"/>
            <a:ext cx="10178322" cy="2745766"/>
          </a:xfrm>
        </p:spPr>
        <p:txBody>
          <a:bodyPr>
            <a:normAutofit fontScale="90000"/>
          </a:bodyPr>
          <a:lstStyle/>
          <a:p>
            <a:pPr algn="ctr"/>
            <a:r>
              <a:rPr lang="tr-TR" b="1" dirty="0"/>
              <a:t>ANADOLU MESLEK PROGRAMLARINDA ALANA GEÇİŞ, TERCİH VE YERLEŞTİRME</a:t>
            </a:r>
            <a:br>
              <a:rPr lang="tr-TR" b="1" dirty="0"/>
            </a:br>
            <a:br>
              <a:rPr lang="tr-TR" b="1" dirty="0"/>
            </a:br>
            <a:r>
              <a:rPr lang="tr-TR" b="1" dirty="0"/>
              <a:t>HAZİRAN 2020</a:t>
            </a:r>
            <a:br>
              <a:rPr lang="tr-TR" b="1" dirty="0"/>
            </a:br>
            <a:endParaRPr lang="tr-TR" b="1" dirty="0"/>
          </a:p>
        </p:txBody>
      </p:sp>
      <p:pic>
        <p:nvPicPr>
          <p:cNvPr id="5" name="image01.jpg">
            <a:extLst>
              <a:ext uri="{FF2B5EF4-FFF2-40B4-BE49-F238E27FC236}">
                <a16:creationId xmlns:a16="http://schemas.microsoft.com/office/drawing/2014/main" id="{58EF71B9-383C-4867-9D4D-47476945B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4118143" y="3429000"/>
            <a:ext cx="4445391" cy="2745766"/>
          </a:xfrm>
          <a:prstGeom prst="rect">
            <a:avLst/>
          </a:prstGeom>
          <a:ln/>
        </p:spPr>
      </p:pic>
    </p:spTree>
    <p:extLst>
      <p:ext uri="{BB962C8B-B14F-4D97-AF65-F5344CB8AC3E}">
        <p14:creationId xmlns:p14="http://schemas.microsoft.com/office/powerpoint/2010/main" val="220449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DD70DBD3-6ECE-4F4A-B350-066A223B499D}"/>
              </a:ext>
            </a:extLst>
          </p:cNvPr>
          <p:cNvSpPr>
            <a:spLocks noGrp="1"/>
          </p:cNvSpPr>
          <p:nvPr>
            <p:ph type="subTitle" idx="1"/>
          </p:nvPr>
        </p:nvSpPr>
        <p:spPr>
          <a:xfrm>
            <a:off x="1524000" y="393895"/>
            <a:ext cx="9144000" cy="6330462"/>
          </a:xfrm>
        </p:spPr>
        <p:txBody>
          <a:bodyPr>
            <a:normAutofit fontScale="77500" lnSpcReduction="20000"/>
          </a:bodyPr>
          <a:lstStyle/>
          <a:p>
            <a:r>
              <a:rPr lang="tr-TR" sz="4600" b="1" u="sng" dirty="0"/>
              <a:t>ÖNEMLİ TARİHLER</a:t>
            </a:r>
          </a:p>
          <a:p>
            <a:pPr marL="342900" indent="-342900">
              <a:buFont typeface="Wingdings" panose="05000000000000000000" pitchFamily="2" charset="2"/>
              <a:buChar char="ü"/>
            </a:pPr>
            <a:r>
              <a:rPr lang="tr-TR" dirty="0"/>
              <a:t>e-Okul Yönetim Bilgi Sistemi üzerinden tercih </a:t>
            </a:r>
            <a:r>
              <a:rPr lang="tr-TR" u="sng" dirty="0"/>
              <a:t>başvuruların yapılması</a:t>
            </a:r>
            <a:r>
              <a:rPr lang="tr-TR" dirty="0"/>
              <a:t>. </a:t>
            </a:r>
          </a:p>
          <a:p>
            <a:r>
              <a:rPr lang="tr-TR" dirty="0"/>
              <a:t>(e-Okul Yönetim Bilgi Sistemi üzerinden bireysel başvurunun değişik nedenlerle yapılamaması durumunda öğrencinin kayıtlı bulunduğu okul müdürlüğüne velisi tarafından Ek-1 Form doldurularak müracaat edilecektir) 	</a:t>
            </a:r>
          </a:p>
          <a:p>
            <a:r>
              <a:rPr lang="tr-TR" sz="3900" b="1" dirty="0"/>
              <a:t>29 Haziran-10 Temmuz 2020</a:t>
            </a:r>
          </a:p>
          <a:p>
            <a:endParaRPr lang="tr-TR" dirty="0"/>
          </a:p>
          <a:p>
            <a:pPr marL="342900" indent="-342900">
              <a:buFont typeface="Wingdings" panose="05000000000000000000" pitchFamily="2" charset="2"/>
              <a:buChar char="ü"/>
            </a:pPr>
            <a:r>
              <a:rPr lang="tr-TR" dirty="0"/>
              <a:t>Alana yerleştirme sonuçlarının e-Okul Yönetim Bilgi Sisteminde ilanı.</a:t>
            </a:r>
          </a:p>
          <a:p>
            <a:r>
              <a:rPr lang="tr-TR" sz="3900" b="1" dirty="0"/>
              <a:t>17 Temmuz 2020</a:t>
            </a:r>
          </a:p>
          <a:p>
            <a:endParaRPr lang="tr-TR" sz="3900" b="1" dirty="0"/>
          </a:p>
          <a:p>
            <a:pPr marL="342900" indent="-342900">
              <a:buFont typeface="Wingdings" panose="05000000000000000000" pitchFamily="2" charset="2"/>
              <a:buChar char="ü"/>
            </a:pPr>
            <a:r>
              <a:rPr lang="tr-TR" dirty="0"/>
              <a:t> Denizcilik meslek alanına ön yerleştirilmesi yapılan öğrencilerin </a:t>
            </a:r>
            <a:r>
              <a:rPr lang="tr-TR" b="1" dirty="0"/>
              <a:t>“</a:t>
            </a:r>
            <a:r>
              <a:rPr lang="tr-TR" u="sng" dirty="0" err="1"/>
              <a:t>Gemiadamı</a:t>
            </a:r>
            <a:r>
              <a:rPr lang="tr-TR" u="sng" dirty="0"/>
              <a:t> Olur Sağlık </a:t>
            </a:r>
            <a:r>
              <a:rPr lang="tr-TR" u="sng" dirty="0" err="1"/>
              <a:t>Raporu</a:t>
            </a:r>
            <a:r>
              <a:rPr lang="tr-TR" b="1" dirty="0" err="1"/>
              <a:t>”</a:t>
            </a:r>
            <a:r>
              <a:rPr lang="tr-TR" dirty="0" err="1"/>
              <a:t>nu</a:t>
            </a:r>
            <a:r>
              <a:rPr lang="tr-TR" dirty="0"/>
              <a:t> alması, yerleştirildiği okula raporun teslimi ve okul müdürlüklerince e-Okul Yönetim Bilgi Sistemine işlenerek öğrencinin Denizcilik alanına kesin kaydının yapılması.</a:t>
            </a:r>
          </a:p>
          <a:p>
            <a:r>
              <a:rPr lang="tr-TR" sz="3900" b="1" dirty="0"/>
              <a:t>    17-24 Temmuz 2020</a:t>
            </a:r>
            <a:r>
              <a:rPr lang="tr-TR" dirty="0"/>
              <a:t>	</a:t>
            </a:r>
          </a:p>
          <a:p>
            <a:r>
              <a:rPr lang="tr-TR" dirty="0"/>
              <a:t>	</a:t>
            </a:r>
          </a:p>
          <a:p>
            <a:endParaRPr lang="tr-TR" dirty="0"/>
          </a:p>
          <a:p>
            <a:endParaRPr lang="tr-TR" dirty="0"/>
          </a:p>
        </p:txBody>
      </p:sp>
    </p:spTree>
    <p:extLst>
      <p:ext uri="{BB962C8B-B14F-4D97-AF65-F5344CB8AC3E}">
        <p14:creationId xmlns:p14="http://schemas.microsoft.com/office/powerpoint/2010/main" val="218112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0C3E8E-E6E7-4905-9DFA-464D11FCEE34}"/>
              </a:ext>
            </a:extLst>
          </p:cNvPr>
          <p:cNvSpPr>
            <a:spLocks noGrp="1"/>
          </p:cNvSpPr>
          <p:nvPr>
            <p:ph idx="1"/>
          </p:nvPr>
        </p:nvSpPr>
        <p:spPr/>
        <p:txBody>
          <a:bodyPr/>
          <a:lstStyle/>
          <a:p>
            <a:r>
              <a:rPr lang="tr-TR" dirty="0"/>
              <a:t>Anadolu meslek programlarında alana yerleştirme puanı (AYP), öğrencilerin ortaokul başarı puanlarının %40’ı ile 9 uncu sınıf yılsonu başarı puanının %60’ı toplanarak belirlenir. </a:t>
            </a:r>
          </a:p>
          <a:p>
            <a:r>
              <a:rPr lang="tr-TR" b="1" dirty="0"/>
              <a:t>AMP meslek alanlarını seçecek öğrenciler, kendi okulları dışındaki diğer okullarda bulunan alanları da tercih edebileceklerdir. </a:t>
            </a:r>
          </a:p>
          <a:p>
            <a:endParaRPr lang="tr-TR" dirty="0"/>
          </a:p>
        </p:txBody>
      </p:sp>
    </p:spTree>
    <p:extLst>
      <p:ext uri="{BB962C8B-B14F-4D97-AF65-F5344CB8AC3E}">
        <p14:creationId xmlns:p14="http://schemas.microsoft.com/office/powerpoint/2010/main" val="287868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E36331-17AB-429E-9BBF-789D2862A4A1}"/>
              </a:ext>
            </a:extLst>
          </p:cNvPr>
          <p:cNvSpPr>
            <a:spLocks noGrp="1"/>
          </p:cNvSpPr>
          <p:nvPr>
            <p:ph idx="1"/>
          </p:nvPr>
        </p:nvSpPr>
        <p:spPr/>
        <p:txBody>
          <a:bodyPr>
            <a:normAutofit/>
          </a:bodyPr>
          <a:lstStyle/>
          <a:p>
            <a:r>
              <a:rPr lang="tr-TR" dirty="0"/>
              <a:t>Denizcilik alanını tercih ederek ön yerleştirilmesi yapılan öğrenciler; </a:t>
            </a:r>
          </a:p>
          <a:p>
            <a:r>
              <a:rPr lang="tr-TR" b="1" dirty="0"/>
              <a:t>Genel başvuru şartlarının yanında “</a:t>
            </a:r>
            <a:r>
              <a:rPr lang="tr-TR" b="1" dirty="0" err="1"/>
              <a:t>Gemiadamları</a:t>
            </a:r>
            <a:r>
              <a:rPr lang="tr-TR" b="1" dirty="0"/>
              <a:t> Sağlık Yönergesi” ile belirlenen denizde çalışmaya engel teşkil edebilecek herhangi bir hastalığının bulunmadığı, denizcilik öğrenimine ve mesleğin yürütülmesine elverişli olduğunu belirten “</a:t>
            </a:r>
            <a:r>
              <a:rPr lang="tr-TR" b="1" dirty="0" err="1"/>
              <a:t>Gemiadımı</a:t>
            </a:r>
            <a:r>
              <a:rPr lang="tr-TR" b="1" dirty="0"/>
              <a:t> Olur Sağlık </a:t>
            </a:r>
            <a:r>
              <a:rPr lang="tr-TR" b="1" dirty="0" err="1"/>
              <a:t>Raporu”nun</a:t>
            </a:r>
            <a:r>
              <a:rPr lang="tr-TR" b="1" dirty="0"/>
              <a:t>, Sağlık Bakanlığı Hudut ve Sahiller Genel Müdürlüğünün http://www.hssgm.gov.tr/GemiadamiSaglikIslemleri adresinde yer alan “</a:t>
            </a:r>
            <a:r>
              <a:rPr lang="tr-TR" b="1" dirty="0" err="1"/>
              <a:t>Gemiadamlarının</a:t>
            </a:r>
            <a:r>
              <a:rPr lang="tr-TR" b="1" dirty="0"/>
              <a:t> Genel ve Periyodik Sağlık İşlemini Yapmaya Yetkili Özel ve Resmi Sağlık Kuruluşları” başlığı altında bulunan yetkilendirilmiş resmî ve özel sağlık kurum/kuruluşlarından alması gerekmektedir. </a:t>
            </a:r>
            <a:endParaRPr lang="tr-TR" dirty="0"/>
          </a:p>
        </p:txBody>
      </p:sp>
    </p:spTree>
    <p:extLst>
      <p:ext uri="{BB962C8B-B14F-4D97-AF65-F5344CB8AC3E}">
        <p14:creationId xmlns:p14="http://schemas.microsoft.com/office/powerpoint/2010/main" val="294226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D86186-6643-48BD-8419-F7A39B4712F2}"/>
              </a:ext>
            </a:extLst>
          </p:cNvPr>
          <p:cNvSpPr>
            <a:spLocks noGrp="1"/>
          </p:cNvSpPr>
          <p:nvPr>
            <p:ph type="title"/>
          </p:nvPr>
        </p:nvSpPr>
        <p:spPr/>
        <p:txBody>
          <a:bodyPr/>
          <a:lstStyle/>
          <a:p>
            <a:r>
              <a:rPr lang="tr-TR" dirty="0"/>
              <a:t>TERCİH İŞLEMLERİ</a:t>
            </a:r>
          </a:p>
        </p:txBody>
      </p:sp>
      <p:sp>
        <p:nvSpPr>
          <p:cNvPr id="3" name="İçerik Yer Tutucusu 2">
            <a:extLst>
              <a:ext uri="{FF2B5EF4-FFF2-40B4-BE49-F238E27FC236}">
                <a16:creationId xmlns:a16="http://schemas.microsoft.com/office/drawing/2014/main" id="{69EA48A9-8C84-463A-89BA-4A5D2D8BE740}"/>
              </a:ext>
            </a:extLst>
          </p:cNvPr>
          <p:cNvSpPr>
            <a:spLocks noGrp="1"/>
          </p:cNvSpPr>
          <p:nvPr>
            <p:ph idx="1"/>
          </p:nvPr>
        </p:nvSpPr>
        <p:spPr>
          <a:xfrm>
            <a:off x="838200" y="1308295"/>
            <a:ext cx="10515600" cy="5184580"/>
          </a:xfrm>
        </p:spPr>
        <p:txBody>
          <a:bodyPr>
            <a:normAutofit fontScale="85000" lnSpcReduction="10000"/>
          </a:bodyPr>
          <a:lstStyle/>
          <a:p>
            <a:endParaRPr lang="tr-TR" dirty="0"/>
          </a:p>
          <a:p>
            <a:r>
              <a:rPr lang="tr-TR" b="1" dirty="0"/>
              <a:t>TERCİH İŞLEMLERİ </a:t>
            </a:r>
            <a:endParaRPr lang="tr-TR" dirty="0"/>
          </a:p>
          <a:p>
            <a:r>
              <a:rPr lang="tr-TR" dirty="0"/>
              <a:t>Tercih başvuruları </a:t>
            </a:r>
            <a:r>
              <a:rPr lang="tr-TR" b="1" dirty="0"/>
              <a:t>29 Haziran-10 Temmuz 2020 </a:t>
            </a:r>
            <a:r>
              <a:rPr lang="tr-TR" dirty="0"/>
              <a:t>tarihleri arasında yapılacaktır. </a:t>
            </a:r>
          </a:p>
          <a:p>
            <a:r>
              <a:rPr lang="tr-TR" dirty="0"/>
              <a:t>Tercih işlemleri veli tarafından bireysel olarak e-Okul Yönetim Bilgi Sistemi üzerinden yapılacaktır. Ancak internetten başvuru yapamayan veliler için EK-1 form doldurulup imzalı olarak okul idaresine verilmesi durumunda veli adına okul idaresince de bireysel başvuru ekranından başvuru yapılabilecektir. Bu işlemler okul tarafından yapılırken Kovid-19 salgını dikkate alınarak Ek-2 de belirtilen önlemler okul yönetimince alınacaktır. </a:t>
            </a:r>
          </a:p>
          <a:p>
            <a:r>
              <a:rPr lang="tr-TR" dirty="0"/>
              <a:t>Tercih başvurusu, ilan edilen meslek alanının tercih kodunun adayın öncelik sırasına göre sisteme girilmesiyle olacaktır. </a:t>
            </a:r>
          </a:p>
          <a:p>
            <a:r>
              <a:rPr lang="tr-TR" b="1" dirty="0"/>
              <a:t>AMP de bulunan alanlardan en fazla 15 tercih yapılabilecek olup öğrenciler öğrenim gördükleri okulun dışındaki okul ve alanları da tercih edebileceklerdir. </a:t>
            </a:r>
            <a:endParaRPr lang="tr-TR" dirty="0"/>
          </a:p>
          <a:p>
            <a:r>
              <a:rPr lang="tr-TR" dirty="0"/>
              <a:t>Yapılan tercih başvuruları okul müdürlüğü tarafından takvimde belirtilen tarihlerde e-Okul Sisteminde onaylanacaktır. Tercihlerle ilgili varsa her türlü düzeltme onaylama işleminden önce yapılacaktır. </a:t>
            </a:r>
          </a:p>
          <a:p>
            <a:r>
              <a:rPr lang="tr-TR" dirty="0"/>
              <a:t>e-Okul Yönetim Bilgi Sisteminde onaylanan tercihlerin çıktısı alınarak okul müdürlüğü yetkilisi ile veli tarafından imzalandıktan sonra aslı okulda saklanacak ve bir nüshası imza karşılığı veliye verilecektir. </a:t>
            </a:r>
          </a:p>
          <a:p>
            <a:r>
              <a:rPr lang="es-ES" dirty="0"/>
              <a:t>Tercih ve yerleştirme ile ilgili işlemler </a:t>
            </a:r>
            <a:r>
              <a:rPr lang="es-ES" u="sng" dirty="0">
                <a:solidFill>
                  <a:schemeClr val="accent1">
                    <a:lumMod val="75000"/>
                  </a:schemeClr>
                </a:solidFill>
              </a:rPr>
              <a:t>https://eokul.meb.gov.tr</a:t>
            </a:r>
            <a:r>
              <a:rPr lang="es-ES" dirty="0"/>
              <a:t> adresinden yapılacaktır. </a:t>
            </a:r>
            <a:endParaRPr lang="tr-TR" dirty="0"/>
          </a:p>
        </p:txBody>
      </p:sp>
    </p:spTree>
    <p:extLst>
      <p:ext uri="{BB962C8B-B14F-4D97-AF65-F5344CB8AC3E}">
        <p14:creationId xmlns:p14="http://schemas.microsoft.com/office/powerpoint/2010/main" val="178011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EE8BDE-0AE7-4842-9163-CDAADC7A3D93}"/>
              </a:ext>
            </a:extLst>
          </p:cNvPr>
          <p:cNvSpPr>
            <a:spLocks noGrp="1"/>
          </p:cNvSpPr>
          <p:nvPr>
            <p:ph type="title"/>
          </p:nvPr>
        </p:nvSpPr>
        <p:spPr/>
        <p:txBody>
          <a:bodyPr/>
          <a:lstStyle/>
          <a:p>
            <a:r>
              <a:rPr lang="tr-TR" dirty="0"/>
              <a:t>YERLEŞTİRME İŞLEMLERİ</a:t>
            </a:r>
          </a:p>
        </p:txBody>
      </p:sp>
      <p:sp>
        <p:nvSpPr>
          <p:cNvPr id="3" name="İçerik Yer Tutucusu 2">
            <a:extLst>
              <a:ext uri="{FF2B5EF4-FFF2-40B4-BE49-F238E27FC236}">
                <a16:creationId xmlns:a16="http://schemas.microsoft.com/office/drawing/2014/main" id="{DD69CDB9-72F8-49FE-8122-CE98F2C6985F}"/>
              </a:ext>
            </a:extLst>
          </p:cNvPr>
          <p:cNvSpPr>
            <a:spLocks noGrp="1"/>
          </p:cNvSpPr>
          <p:nvPr>
            <p:ph idx="1"/>
          </p:nvPr>
        </p:nvSpPr>
        <p:spPr>
          <a:xfrm>
            <a:off x="838200" y="1364566"/>
            <a:ext cx="10515600" cy="5128309"/>
          </a:xfrm>
        </p:spPr>
        <p:txBody>
          <a:bodyPr>
            <a:normAutofit/>
          </a:bodyPr>
          <a:lstStyle/>
          <a:p>
            <a:r>
              <a:rPr lang="tr-TR" dirty="0"/>
              <a:t>Tercih başvurusunda bulunan öğrencilerin, AYP ve tercih sıraları dikkate alınarak öncelikli olarak kendi okulu içindeki alana merkezi sistem ile yerleştirme işlemi yapılacaktır. Boş kontenjan kalması halinde diğer okullardan alan tercihi yapan öğrenciler de AYP ye göre merkezi sistem ile yerleştirilecektir. </a:t>
            </a:r>
          </a:p>
          <a:p>
            <a:r>
              <a:rPr lang="tr-TR" dirty="0"/>
              <a:t>Merkezi sistem ile Denizcilik alanına ön yerleştirmesi yapıldığı halde “</a:t>
            </a:r>
            <a:r>
              <a:rPr lang="tr-TR" dirty="0" err="1"/>
              <a:t>Gemiadamı</a:t>
            </a:r>
            <a:r>
              <a:rPr lang="tr-TR" dirty="0"/>
              <a:t> Olur Sağlık </a:t>
            </a:r>
            <a:r>
              <a:rPr lang="tr-TR" dirty="0" err="1"/>
              <a:t>Raporu”nu</a:t>
            </a:r>
            <a:r>
              <a:rPr lang="tr-TR" dirty="0"/>
              <a:t> alamayan öğrenciler 9 uncu sınıfı okuduğu okulun bulunduğu İl/İlçe Öğrenci Yerleştirme ve Nakil Komisyonu tarafından </a:t>
            </a:r>
            <a:r>
              <a:rPr lang="tr-TR" dirty="0" err="1"/>
              <a:t>AYP’sine</a:t>
            </a:r>
            <a:r>
              <a:rPr lang="tr-TR" dirty="0"/>
              <a:t> uygun bir alana yerleştirilir. </a:t>
            </a:r>
          </a:p>
          <a:p>
            <a:r>
              <a:rPr lang="tr-TR" dirty="0"/>
              <a:t>Denizcilik alanında boş kontenjan bulunması halinde “</a:t>
            </a:r>
            <a:r>
              <a:rPr lang="tr-TR" dirty="0" err="1"/>
              <a:t>Gemiadamı</a:t>
            </a:r>
            <a:r>
              <a:rPr lang="tr-TR" dirty="0"/>
              <a:t> Olur Sağlık Raporu” almak kaydıyla diğer okul ve alanlardan 10 uncu sınıf birinci dönem sonuna kadar AYP üstünlüğü dikkate alınarak Yönetmelik hükümlerine göre alan değişikliği yoluyla nakil ve geçiş yapılabilir. </a:t>
            </a:r>
          </a:p>
          <a:p>
            <a:r>
              <a:rPr lang="tr-TR" dirty="0"/>
              <a:t>Yerleştirildiği alanı değiştirmek isteyen öğrenciler kontenjan açığı bulunması durumunda koşullarını taşıdıkları alanlara 10 uncu sınıfta birinci dönemin sonuna kadar alan değiştirerek de geçiş yapabilirler </a:t>
            </a:r>
          </a:p>
        </p:txBody>
      </p:sp>
    </p:spTree>
    <p:extLst>
      <p:ext uri="{BB962C8B-B14F-4D97-AF65-F5344CB8AC3E}">
        <p14:creationId xmlns:p14="http://schemas.microsoft.com/office/powerpoint/2010/main" val="195781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86BDC5-E9B5-499F-A2E4-BFFA90795E68}"/>
              </a:ext>
            </a:extLst>
          </p:cNvPr>
          <p:cNvSpPr>
            <a:spLocks noGrp="1"/>
          </p:cNvSpPr>
          <p:nvPr>
            <p:ph type="title"/>
          </p:nvPr>
        </p:nvSpPr>
        <p:spPr/>
        <p:txBody>
          <a:bodyPr/>
          <a:lstStyle/>
          <a:p>
            <a:r>
              <a:rPr lang="tr-TR" dirty="0"/>
              <a:t>YERLEŞTİRME SONUÇLARININ İLANI</a:t>
            </a:r>
          </a:p>
        </p:txBody>
      </p:sp>
      <p:sp>
        <p:nvSpPr>
          <p:cNvPr id="3" name="İçerik Yer Tutucusu 2">
            <a:extLst>
              <a:ext uri="{FF2B5EF4-FFF2-40B4-BE49-F238E27FC236}">
                <a16:creationId xmlns:a16="http://schemas.microsoft.com/office/drawing/2014/main" id="{ED203896-B28C-4BD7-B37B-AB04D988713F}"/>
              </a:ext>
            </a:extLst>
          </p:cNvPr>
          <p:cNvSpPr>
            <a:spLocks noGrp="1"/>
          </p:cNvSpPr>
          <p:nvPr>
            <p:ph idx="1"/>
          </p:nvPr>
        </p:nvSpPr>
        <p:spPr/>
        <p:txBody>
          <a:bodyPr/>
          <a:lstStyle/>
          <a:p>
            <a:r>
              <a:rPr lang="tr-TR" dirty="0"/>
              <a:t>AMP meslek alanlarına yerleştirme sonuçları </a:t>
            </a:r>
            <a:r>
              <a:rPr lang="tr-TR" b="1" dirty="0"/>
              <a:t>17 Temmuz 2020 </a:t>
            </a:r>
            <a:r>
              <a:rPr lang="tr-TR" dirty="0"/>
              <a:t>de ilan edilecektir. </a:t>
            </a:r>
          </a:p>
          <a:p>
            <a:r>
              <a:rPr lang="tr-TR" dirty="0"/>
              <a:t>Sonuçlar, </a:t>
            </a:r>
            <a:r>
              <a:rPr lang="tr-TR" u="sng" dirty="0">
                <a:solidFill>
                  <a:schemeClr val="accent1">
                    <a:lumMod val="75000"/>
                  </a:schemeClr>
                </a:solidFill>
              </a:rPr>
              <a:t>https://e-okul.meb.gov.tr </a:t>
            </a:r>
            <a:r>
              <a:rPr lang="tr-TR" dirty="0"/>
              <a:t>ve Veli Bilgilendirme Sisteminden duyurulacaktır. Ayrıca 8383 Mobil Bilgilendirme Servisine üye olan velilerin cep telefonlarına kısa mesaj (SMS) gönderilecektir. </a:t>
            </a:r>
          </a:p>
        </p:txBody>
      </p:sp>
    </p:spTree>
    <p:extLst>
      <p:ext uri="{BB962C8B-B14F-4D97-AF65-F5344CB8AC3E}">
        <p14:creationId xmlns:p14="http://schemas.microsoft.com/office/powerpoint/2010/main" val="177634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4C8C148A-18EE-43CA-BF81-64FE03AA4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7069" y="407988"/>
            <a:ext cx="4697862" cy="5768975"/>
          </a:xfrm>
        </p:spPr>
      </p:pic>
    </p:spTree>
    <p:extLst>
      <p:ext uri="{BB962C8B-B14F-4D97-AF65-F5344CB8AC3E}">
        <p14:creationId xmlns:p14="http://schemas.microsoft.com/office/powerpoint/2010/main" val="35729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C8C065-FFD7-4D2C-B79A-A8F6311C836B}"/>
              </a:ext>
            </a:extLst>
          </p:cNvPr>
          <p:cNvSpPr>
            <a:spLocks noGrp="1"/>
          </p:cNvSpPr>
          <p:nvPr>
            <p:ph idx="1"/>
          </p:nvPr>
        </p:nvSpPr>
        <p:spPr/>
        <p:txBody>
          <a:bodyPr/>
          <a:lstStyle/>
          <a:p>
            <a:endParaRPr lang="tr-TR" dirty="0"/>
          </a:p>
          <a:p>
            <a:pPr marL="0" indent="0">
              <a:buNone/>
            </a:pPr>
            <a:r>
              <a:rPr lang="tr-TR" dirty="0"/>
              <a:t> </a:t>
            </a:r>
            <a:r>
              <a:rPr lang="tr-TR" b="1" dirty="0"/>
              <a:t>Mesleki bilgilendirme için; </a:t>
            </a:r>
          </a:p>
          <a:p>
            <a:r>
              <a:rPr lang="tr-TR" dirty="0"/>
              <a:t>http://mbs.meb.gov.tr</a:t>
            </a:r>
          </a:p>
          <a:p>
            <a:r>
              <a:rPr lang="tr-TR" dirty="0"/>
              <a:t>http://www.alantercihleri.com</a:t>
            </a:r>
          </a:p>
          <a:p>
            <a:r>
              <a:rPr lang="tr-TR" dirty="0"/>
              <a:t>http://meslekitanitim.meb.gov.tr</a:t>
            </a:r>
          </a:p>
          <a:p>
            <a:r>
              <a:rPr lang="tr-TR" dirty="0"/>
              <a:t>https://meslegimhayatim.meb.gov.tr </a:t>
            </a:r>
          </a:p>
          <a:p>
            <a:pPr marL="0" indent="0">
              <a:buNone/>
            </a:pPr>
            <a:r>
              <a:rPr lang="tr-TR" dirty="0"/>
              <a:t>  sitelerinden </a:t>
            </a:r>
            <a:r>
              <a:rPr lang="tr-TR" dirty="0" err="1"/>
              <a:t>yararanabilirsiniz</a:t>
            </a:r>
            <a:r>
              <a:rPr lang="tr-TR" dirty="0"/>
              <a:t>.</a:t>
            </a:r>
          </a:p>
          <a:p>
            <a:endParaRPr lang="tr-TR" dirty="0"/>
          </a:p>
        </p:txBody>
      </p:sp>
    </p:spTree>
    <p:extLst>
      <p:ext uri="{BB962C8B-B14F-4D97-AF65-F5344CB8AC3E}">
        <p14:creationId xmlns:p14="http://schemas.microsoft.com/office/powerpoint/2010/main" val="402144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8">
            <a:extLst>
              <a:ext uri="{FF2B5EF4-FFF2-40B4-BE49-F238E27FC236}">
                <a16:creationId xmlns:a16="http://schemas.microsoft.com/office/drawing/2014/main" id="{285990D0-933D-49F1-8FF8-E5F39CA349F4}"/>
              </a:ext>
            </a:extLst>
          </p:cNvPr>
          <p:cNvSpPr>
            <a:spLocks noGrp="1"/>
          </p:cNvSpPr>
          <p:nvPr>
            <p:ph type="title"/>
          </p:nvPr>
        </p:nvSpPr>
        <p:spPr/>
        <p:txBody>
          <a:bodyPr>
            <a:normAutofit/>
          </a:bodyPr>
          <a:lstStyle/>
          <a:p>
            <a:r>
              <a:rPr lang="tr-TR" sz="4000" b="1" dirty="0"/>
              <a:t>    OKULUMUZDA BULUNAN ALAN VE DALLAR</a:t>
            </a:r>
          </a:p>
        </p:txBody>
      </p:sp>
      <p:graphicFrame>
        <p:nvGraphicFramePr>
          <p:cNvPr id="26" name="İçerik Yer Tutucusu 25">
            <a:extLst>
              <a:ext uri="{FF2B5EF4-FFF2-40B4-BE49-F238E27FC236}">
                <a16:creationId xmlns:a16="http://schemas.microsoft.com/office/drawing/2014/main" id="{0AB66CC8-2427-4BD5-BC82-FA7CF113404F}"/>
              </a:ext>
            </a:extLst>
          </p:cNvPr>
          <p:cNvGraphicFramePr>
            <a:graphicFrameLocks noGrp="1"/>
          </p:cNvGraphicFramePr>
          <p:nvPr>
            <p:ph sz="half" idx="1"/>
            <p:extLst>
              <p:ext uri="{D42A27DB-BD31-4B8C-83A1-F6EECF244321}">
                <p14:modId xmlns:p14="http://schemas.microsoft.com/office/powerpoint/2010/main" val="594025870"/>
              </p:ext>
            </p:extLst>
          </p:nvPr>
        </p:nvGraphicFramePr>
        <p:xfrm>
          <a:off x="548640" y="1574338"/>
          <a:ext cx="5471160" cy="4602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 name="İçerik Yer Tutucusu 26">
            <a:extLst>
              <a:ext uri="{FF2B5EF4-FFF2-40B4-BE49-F238E27FC236}">
                <a16:creationId xmlns:a16="http://schemas.microsoft.com/office/drawing/2014/main" id="{4184FBBB-4D55-43FC-A13C-0866184A1E7D}"/>
              </a:ext>
            </a:extLst>
          </p:cNvPr>
          <p:cNvGraphicFramePr>
            <a:graphicFrameLocks noGrp="1"/>
          </p:cNvGraphicFramePr>
          <p:nvPr>
            <p:ph sz="half" idx="2"/>
            <p:extLst>
              <p:ext uri="{D42A27DB-BD31-4B8C-83A1-F6EECF244321}">
                <p14:modId xmlns:p14="http://schemas.microsoft.com/office/powerpoint/2010/main" val="1038652329"/>
              </p:ext>
            </p:extLst>
          </p:nvPr>
        </p:nvGraphicFramePr>
        <p:xfrm>
          <a:off x="6172202" y="1574337"/>
          <a:ext cx="5471158" cy="46026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8" name="image01.jpg">
            <a:extLst>
              <a:ext uri="{FF2B5EF4-FFF2-40B4-BE49-F238E27FC236}">
                <a16:creationId xmlns:a16="http://schemas.microsoft.com/office/drawing/2014/main" id="{21994D17-59CF-4B94-A66A-79201056C87D}"/>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a:xfrm>
            <a:off x="98474" y="0"/>
            <a:ext cx="1655112" cy="1574337"/>
          </a:xfrm>
          <a:prstGeom prst="rect">
            <a:avLst/>
          </a:prstGeom>
          <a:ln/>
        </p:spPr>
      </p:pic>
      <p:pic>
        <p:nvPicPr>
          <p:cNvPr id="29" name="image01.jpg">
            <a:extLst>
              <a:ext uri="{FF2B5EF4-FFF2-40B4-BE49-F238E27FC236}">
                <a16:creationId xmlns:a16="http://schemas.microsoft.com/office/drawing/2014/main" id="{9CB2E3B1-7AA9-4095-ACC9-F62AB7B36AF0}"/>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a:xfrm>
            <a:off x="10508567" y="1"/>
            <a:ext cx="1655112" cy="1572098"/>
          </a:xfrm>
          <a:prstGeom prst="rect">
            <a:avLst/>
          </a:prstGeo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DENİZCİLİK ALANI</a:t>
            </a:r>
          </a:p>
        </p:txBody>
      </p:sp>
      <p:pic>
        <p:nvPicPr>
          <p:cNvPr id="4" name="3 İçerik Yer Tutucusu" descr="PHOTO-2019-10-28-11-45-04_2.jpg"/>
          <p:cNvPicPr>
            <a:picLocks noGrp="1" noChangeAspect="1"/>
          </p:cNvPicPr>
          <p:nvPr>
            <p:ph idx="1"/>
          </p:nvPr>
        </p:nvPicPr>
        <p:blipFill>
          <a:blip r:embed="rId2"/>
          <a:stretch>
            <a:fillRect/>
          </a:stretch>
        </p:blipFill>
        <p:spPr>
          <a:xfrm>
            <a:off x="2952728" y="1214422"/>
            <a:ext cx="6286544" cy="4043378"/>
          </a:xfrm>
        </p:spPr>
      </p:pic>
      <p:sp>
        <p:nvSpPr>
          <p:cNvPr id="5" name="4 Metin kutusu"/>
          <p:cNvSpPr txBox="1"/>
          <p:nvPr/>
        </p:nvSpPr>
        <p:spPr>
          <a:xfrm>
            <a:off x="1055077" y="5429265"/>
            <a:ext cx="9664505" cy="1015663"/>
          </a:xfrm>
          <a:prstGeom prst="rect">
            <a:avLst/>
          </a:prstGeom>
          <a:noFill/>
        </p:spPr>
        <p:txBody>
          <a:bodyPr wrap="square" rtlCol="0">
            <a:spAutoFit/>
          </a:bodyPr>
          <a:lstStyle/>
          <a:p>
            <a:r>
              <a:rPr lang="tr-TR" sz="2000" b="1" dirty="0"/>
              <a:t>Denizcilik alanı, </a:t>
            </a:r>
            <a:r>
              <a:rPr lang="tr-TR" sz="2000" dirty="0"/>
              <a:t>denizde gemi üstünde çalışacak teknik personeli, deniz taşımacılığı ve özel deniz araçlarının yönetimi alanında çalışacak elemanları yetiştirmeyi amaçlayan bir bölümdür.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HOTO-2019-10-28-11-45-06.jpg"/>
          <p:cNvPicPr>
            <a:picLocks noGrp="1" noChangeAspect="1"/>
          </p:cNvPicPr>
          <p:nvPr>
            <p:ph idx="1"/>
          </p:nvPr>
        </p:nvPicPr>
        <p:blipFill>
          <a:blip r:embed="rId2"/>
          <a:stretch>
            <a:fillRect/>
          </a:stretch>
        </p:blipFill>
        <p:spPr>
          <a:xfrm>
            <a:off x="152400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HOTO-2019-10-28-11-45-05_2.jpg"/>
          <p:cNvPicPr>
            <a:picLocks noGrp="1" noChangeAspect="1"/>
          </p:cNvPicPr>
          <p:nvPr>
            <p:ph idx="1"/>
          </p:nvPr>
        </p:nvPicPr>
        <p:blipFill>
          <a:blip r:embed="rId2"/>
          <a:stretch>
            <a:fillRect/>
          </a:stretch>
        </p:blipFill>
        <p:spPr>
          <a:xfrm>
            <a:off x="152400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PHOTO-2019-10-28-11-45-04.jpg"/>
          <p:cNvPicPr>
            <a:picLocks noChangeAspect="1"/>
          </p:cNvPicPr>
          <p:nvPr/>
        </p:nvPicPr>
        <p:blipFill>
          <a:blip r:embed="rId2"/>
          <a:stretch>
            <a:fillRect/>
          </a:stretch>
        </p:blipFill>
        <p:spPr>
          <a:xfrm>
            <a:off x="152400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HOTO-2019-10-28-11-45-04_1.jpg"/>
          <p:cNvPicPr>
            <a:picLocks noGrp="1" noChangeAspect="1"/>
          </p:cNvPicPr>
          <p:nvPr>
            <p:ph idx="1"/>
          </p:nvPr>
        </p:nvPicPr>
        <p:blipFill>
          <a:blip r:embed="rId2"/>
          <a:stretch>
            <a:fillRect/>
          </a:stretch>
        </p:blipFill>
        <p:spPr>
          <a:xfrm>
            <a:off x="1524001" y="0"/>
            <a:ext cx="9143999"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PHOTO-2019-10-28-11-45-03_1.jpg"/>
          <p:cNvPicPr>
            <a:picLocks noChangeAspect="1"/>
          </p:cNvPicPr>
          <p:nvPr/>
        </p:nvPicPr>
        <p:blipFill>
          <a:blip r:embed="rId2"/>
          <a:stretch>
            <a:fillRect/>
          </a:stretch>
        </p:blipFill>
        <p:spPr>
          <a:xfrm>
            <a:off x="152400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HOTO-2019-10-28-11-45-03_2.jpg"/>
          <p:cNvPicPr>
            <a:picLocks noGrp="1" noChangeAspect="1"/>
          </p:cNvPicPr>
          <p:nvPr>
            <p:ph idx="1"/>
          </p:nvPr>
        </p:nvPicPr>
        <p:blipFill>
          <a:blip r:embed="rId2"/>
          <a:stretch>
            <a:fillRect/>
          </a:stretch>
        </p:blipFill>
        <p:spPr>
          <a:xfrm>
            <a:off x="1524000" y="0"/>
            <a:ext cx="9144000" cy="6858000"/>
          </a:xfrm>
        </p:spPr>
      </p:pic>
    </p:spTree>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lak Kena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TM10001106[[fn=Rozet]]</Template>
  <TotalTime>331</TotalTime>
  <Words>725</Words>
  <Application>Microsoft Office PowerPoint</Application>
  <PresentationFormat>Geniş ekran</PresentationFormat>
  <Paragraphs>51</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Gill Sans MT</vt:lpstr>
      <vt:lpstr>Impact</vt:lpstr>
      <vt:lpstr>Wingdings</vt:lpstr>
      <vt:lpstr>Rozet</vt:lpstr>
      <vt:lpstr>ANADOLU MESLEK PROGRAMLARINDA ALANA GEÇİŞ, TERCİH VE YERLEŞTİRME  HAZİRAN 2020 </vt:lpstr>
      <vt:lpstr>    OKULUMUZDA BULUNAN ALAN VE DALLAR</vt:lpstr>
      <vt:lpstr>DENİZCİLİK ALANI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TERCİH İŞLEMLERİ</vt:lpstr>
      <vt:lpstr>YERLEŞTİRME İŞLEMLERİ</vt:lpstr>
      <vt:lpstr>YERLEŞTİRME SONUÇLARININ İLANI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Hande Doğan</dc:creator>
  <cp:lastModifiedBy>Hande Doğan</cp:lastModifiedBy>
  <cp:revision>11</cp:revision>
  <dcterms:created xsi:type="dcterms:W3CDTF">2020-05-17T05:37:24Z</dcterms:created>
  <dcterms:modified xsi:type="dcterms:W3CDTF">2020-06-24T21:21:30Z</dcterms:modified>
</cp:coreProperties>
</file>